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sldIdLst>
    <p:sldId id="256" r:id="rId2"/>
    <p:sldId id="257" r:id="rId3"/>
    <p:sldId id="258" r:id="rId4"/>
    <p:sldId id="259" r:id="rId5"/>
    <p:sldId id="260" r:id="rId6"/>
    <p:sldId id="262" r:id="rId7"/>
    <p:sldId id="263" r:id="rId8"/>
    <p:sldId id="261"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2"/>
    <p:restoredTop sz="94633"/>
  </p:normalViewPr>
  <p:slideViewPr>
    <p:cSldViewPr snapToGrid="0" snapToObjects="1">
      <p:cViewPr varScale="1">
        <p:scale>
          <a:sx n="86" d="100"/>
          <a:sy n="86" d="100"/>
        </p:scale>
        <p:origin x="248"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7550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451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13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7147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363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10/29/19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911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10/29/19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543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184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768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216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0717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037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10/29/19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1546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10/29/19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993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10/29/19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188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10/29/19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4483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10/29/19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30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10/29/19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04426398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9" r:id="rId12"/>
    <p:sldLayoutId id="2147483754" r:id="rId13"/>
    <p:sldLayoutId id="2147483755" r:id="rId14"/>
    <p:sldLayoutId id="2147483756" r:id="rId15"/>
    <p:sldLayoutId id="2147483757" r:id="rId16"/>
    <p:sldLayoutId id="2147483758" r:id="rId17"/>
  </p:sldLayoutIdLst>
  <p:hf sldNum="0" hdr="0" ftr="0" dt="0"/>
  <p:txStyles>
    <p:titleStyle>
      <a:lvl1pPr algn="ctr" defTabSz="457200" rtl="0" eaLnBrk="1" latinLnBrk="0" hangingPunct="1">
        <a:lnSpc>
          <a:spcPct val="90000"/>
        </a:lnSpc>
        <a:spcBef>
          <a:spcPct val="0"/>
        </a:spcBef>
        <a:buNone/>
        <a:defRPr sz="46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gibson@pvcsd.org" TargetMode="External"/><Relationship Id="rId2" Type="http://schemas.openxmlformats.org/officeDocument/2006/relationships/hyperlink" Target="mailto:lkunze@pvcs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9741B9F0-8907-484B-B6FA-34055228A047}"/>
              </a:ext>
            </a:extLst>
          </p:cNvPr>
          <p:cNvPicPr>
            <a:picLocks noChangeAspect="1"/>
          </p:cNvPicPr>
          <p:nvPr/>
        </p:nvPicPr>
        <p:blipFill rotWithShape="1">
          <a:blip r:embed="rId3"/>
          <a:srcRect t="15730"/>
          <a:stretch/>
        </p:blipFill>
        <p:spPr>
          <a:xfrm>
            <a:off x="20" y="10"/>
            <a:ext cx="12191980" cy="6857990"/>
          </a:xfrm>
          <a:prstGeom prst="rect">
            <a:avLst/>
          </a:prstGeom>
        </p:spPr>
      </p:pic>
      <p:sp useBgFill="1">
        <p:nvSpPr>
          <p:cNvPr id="17"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3804DA-57D2-064A-AA95-827C3842B6A9}"/>
              </a:ext>
            </a:extLst>
          </p:cNvPr>
          <p:cNvSpPr>
            <a:spLocks noGrp="1"/>
          </p:cNvSpPr>
          <p:nvPr>
            <p:ph type="ctrTitle"/>
          </p:nvPr>
        </p:nvSpPr>
        <p:spPr>
          <a:xfrm>
            <a:off x="7389962" y="1673524"/>
            <a:ext cx="3485073" cy="2420504"/>
          </a:xfrm>
        </p:spPr>
        <p:txBody>
          <a:bodyPr>
            <a:normAutofit/>
          </a:bodyPr>
          <a:lstStyle/>
          <a:p>
            <a:pPr algn="l"/>
            <a:r>
              <a:rPr lang="en-US" sz="4400" dirty="0"/>
              <a:t>Local Societal Problem</a:t>
            </a:r>
          </a:p>
        </p:txBody>
      </p:sp>
      <p:sp>
        <p:nvSpPr>
          <p:cNvPr id="3" name="Subtitle 2">
            <a:extLst>
              <a:ext uri="{FF2B5EF4-FFF2-40B4-BE49-F238E27FC236}">
                <a16:creationId xmlns:a16="http://schemas.microsoft.com/office/drawing/2014/main" id="{9317E259-2041-DA41-849F-23ECEAA580E7}"/>
              </a:ext>
            </a:extLst>
          </p:cNvPr>
          <p:cNvSpPr>
            <a:spLocks noGrp="1"/>
          </p:cNvSpPr>
          <p:nvPr>
            <p:ph type="subTitle" idx="1"/>
          </p:nvPr>
        </p:nvSpPr>
        <p:spPr>
          <a:xfrm>
            <a:off x="7097307" y="4212643"/>
            <a:ext cx="4100418" cy="1026544"/>
          </a:xfrm>
        </p:spPr>
        <p:txBody>
          <a:bodyPr>
            <a:normAutofit/>
          </a:bodyPr>
          <a:lstStyle/>
          <a:p>
            <a:pPr algn="l"/>
            <a:r>
              <a:rPr lang="en-US" dirty="0">
                <a:solidFill>
                  <a:srgbClr val="C4A471"/>
                </a:solidFill>
              </a:rPr>
              <a:t>Participation in Government 12</a:t>
            </a:r>
          </a:p>
        </p:txBody>
      </p:sp>
    </p:spTree>
    <p:extLst>
      <p:ext uri="{BB962C8B-B14F-4D97-AF65-F5344CB8AC3E}">
        <p14:creationId xmlns:p14="http://schemas.microsoft.com/office/powerpoint/2010/main" val="2264873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2774-210F-D140-A063-B28A38F0FCAE}"/>
              </a:ext>
            </a:extLst>
          </p:cNvPr>
          <p:cNvSpPr>
            <a:spLocks noGrp="1"/>
          </p:cNvSpPr>
          <p:nvPr>
            <p:ph type="title"/>
          </p:nvPr>
        </p:nvSpPr>
        <p:spPr/>
        <p:txBody>
          <a:bodyPr>
            <a:normAutofit fontScale="90000"/>
          </a:bodyPr>
          <a:lstStyle/>
          <a:p>
            <a:r>
              <a:rPr lang="en-US" dirty="0"/>
              <a:t>Slide 7</a:t>
            </a:r>
            <a:br>
              <a:rPr lang="en-US" dirty="0"/>
            </a:br>
            <a:r>
              <a:rPr lang="en-US" dirty="0">
                <a:effectLst/>
              </a:rPr>
              <a:t>Describing the Role of Business and Non‑Profit Organizations </a:t>
            </a:r>
            <a:endParaRPr lang="en-US" dirty="0"/>
          </a:p>
        </p:txBody>
      </p:sp>
      <p:sp>
        <p:nvSpPr>
          <p:cNvPr id="3" name="Content Placeholder 2">
            <a:extLst>
              <a:ext uri="{FF2B5EF4-FFF2-40B4-BE49-F238E27FC236}">
                <a16:creationId xmlns:a16="http://schemas.microsoft.com/office/drawing/2014/main" id="{DA6EC58E-522D-0142-8170-BA9DB71A79F2}"/>
              </a:ext>
            </a:extLst>
          </p:cNvPr>
          <p:cNvSpPr>
            <a:spLocks noGrp="1"/>
          </p:cNvSpPr>
          <p:nvPr>
            <p:ph idx="1"/>
          </p:nvPr>
        </p:nvSpPr>
        <p:spPr>
          <a:xfrm>
            <a:off x="913795" y="2058866"/>
            <a:ext cx="10586543" cy="4447442"/>
          </a:xfrm>
        </p:spPr>
        <p:txBody>
          <a:bodyPr>
            <a:normAutofit/>
          </a:bodyPr>
          <a:lstStyle/>
          <a:p>
            <a:r>
              <a:rPr lang="en-US" sz="3200" dirty="0">
                <a:effectLst/>
              </a:rPr>
              <a:t>Identify a business corporation or Non-Profit Organization that takes action to reduce the societal problem you are studying at any level, not necessarily in Putnam County.  </a:t>
            </a:r>
          </a:p>
          <a:p>
            <a:r>
              <a:rPr lang="en-US" sz="3200" dirty="0">
                <a:effectLst/>
              </a:rPr>
              <a:t>Provide one piece of evidence either from the company itself or another source, that the corporation actually takes that action. </a:t>
            </a:r>
            <a:endParaRPr lang="en-US" sz="3200" dirty="0"/>
          </a:p>
        </p:txBody>
      </p:sp>
    </p:spTree>
    <p:extLst>
      <p:ext uri="{BB962C8B-B14F-4D97-AF65-F5344CB8AC3E}">
        <p14:creationId xmlns:p14="http://schemas.microsoft.com/office/powerpoint/2010/main" val="67411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824F1-986D-9449-8A51-5FD357484107}"/>
              </a:ext>
            </a:extLst>
          </p:cNvPr>
          <p:cNvSpPr>
            <a:spLocks noGrp="1"/>
          </p:cNvSpPr>
          <p:nvPr>
            <p:ph type="title"/>
          </p:nvPr>
        </p:nvSpPr>
        <p:spPr>
          <a:xfrm>
            <a:off x="913795" y="228600"/>
            <a:ext cx="10353762" cy="1257300"/>
          </a:xfrm>
        </p:spPr>
        <p:txBody>
          <a:bodyPr>
            <a:normAutofit fontScale="90000"/>
          </a:bodyPr>
          <a:lstStyle/>
          <a:p>
            <a:r>
              <a:rPr lang="en-US" dirty="0"/>
              <a:t>Slide 8</a:t>
            </a:r>
            <a:br>
              <a:rPr lang="en-US" dirty="0"/>
            </a:br>
            <a:r>
              <a:rPr lang="en-US" dirty="0"/>
              <a:t>Developing Public Policy Alternatives</a:t>
            </a:r>
          </a:p>
        </p:txBody>
      </p:sp>
      <p:sp>
        <p:nvSpPr>
          <p:cNvPr id="3" name="Content Placeholder 2">
            <a:extLst>
              <a:ext uri="{FF2B5EF4-FFF2-40B4-BE49-F238E27FC236}">
                <a16:creationId xmlns:a16="http://schemas.microsoft.com/office/drawing/2014/main" id="{6297E8E2-33D4-D342-A113-7542463B44A0}"/>
              </a:ext>
            </a:extLst>
          </p:cNvPr>
          <p:cNvSpPr>
            <a:spLocks noGrp="1"/>
          </p:cNvSpPr>
          <p:nvPr>
            <p:ph idx="1"/>
          </p:nvPr>
        </p:nvSpPr>
        <p:spPr>
          <a:xfrm>
            <a:off x="814989" y="1619250"/>
            <a:ext cx="10452568" cy="5238750"/>
          </a:xfrm>
        </p:spPr>
        <p:txBody>
          <a:bodyPr>
            <a:normAutofit lnSpcReduction="10000"/>
          </a:bodyPr>
          <a:lstStyle/>
          <a:p>
            <a:r>
              <a:rPr lang="en-US" sz="3200" dirty="0">
                <a:effectLst/>
              </a:rPr>
              <a:t>Describe </a:t>
            </a:r>
            <a:r>
              <a:rPr lang="en-US" sz="3200" dirty="0">
                <a:solidFill>
                  <a:srgbClr val="FF0000"/>
                </a:solidFill>
                <a:effectLst/>
              </a:rPr>
              <a:t>3</a:t>
            </a:r>
            <a:r>
              <a:rPr lang="en-US" sz="3200" dirty="0">
                <a:effectLst/>
              </a:rPr>
              <a:t> public policy alternatives to the existing policy to deal with your societal problem.  </a:t>
            </a:r>
          </a:p>
          <a:p>
            <a:r>
              <a:rPr lang="en-US" sz="3200" dirty="0">
                <a:effectLst/>
              </a:rPr>
              <a:t> No credit will be given if you propose an existing policy although you could propose a change in that policy.  </a:t>
            </a:r>
          </a:p>
          <a:p>
            <a:r>
              <a:rPr lang="en-US" sz="3200" dirty="0">
                <a:effectLst/>
              </a:rPr>
              <a:t>For each policy, state the government agency creating or implementing the policy.  In order to receive credit for this exercise, all three alternatives must be able to be implemented by one or more agencies that have authority in the geographic location your policy is targeted. </a:t>
            </a:r>
          </a:p>
          <a:p>
            <a:endParaRPr lang="en-US" dirty="0"/>
          </a:p>
        </p:txBody>
      </p:sp>
    </p:spTree>
    <p:extLst>
      <p:ext uri="{BB962C8B-B14F-4D97-AF65-F5344CB8AC3E}">
        <p14:creationId xmlns:p14="http://schemas.microsoft.com/office/powerpoint/2010/main" val="367226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4055-6947-F846-9C2A-3F09BE63C0CB}"/>
              </a:ext>
            </a:extLst>
          </p:cNvPr>
          <p:cNvSpPr>
            <a:spLocks noGrp="1"/>
          </p:cNvSpPr>
          <p:nvPr>
            <p:ph type="title"/>
          </p:nvPr>
        </p:nvSpPr>
        <p:spPr/>
        <p:txBody>
          <a:bodyPr/>
          <a:lstStyle/>
          <a:p>
            <a:r>
              <a:rPr lang="en-US" dirty="0"/>
              <a:t>Bonus</a:t>
            </a:r>
          </a:p>
        </p:txBody>
      </p:sp>
      <p:sp>
        <p:nvSpPr>
          <p:cNvPr id="3" name="Content Placeholder 2">
            <a:extLst>
              <a:ext uri="{FF2B5EF4-FFF2-40B4-BE49-F238E27FC236}">
                <a16:creationId xmlns:a16="http://schemas.microsoft.com/office/drawing/2014/main" id="{5EEB08CE-BA3D-D049-A697-C391D5391CD0}"/>
              </a:ext>
            </a:extLst>
          </p:cNvPr>
          <p:cNvSpPr>
            <a:spLocks noGrp="1"/>
          </p:cNvSpPr>
          <p:nvPr>
            <p:ph idx="1"/>
          </p:nvPr>
        </p:nvSpPr>
        <p:spPr/>
        <p:txBody>
          <a:bodyPr/>
          <a:lstStyle/>
          <a:p>
            <a:r>
              <a:rPr lang="en-US" dirty="0"/>
              <a:t>Take a class poll (Another QR Code) asking the class to choose which Public Policy alternative they like the best.  Include ”none of the above.”</a:t>
            </a:r>
          </a:p>
          <a:p>
            <a:r>
              <a:rPr lang="en-US" dirty="0"/>
              <a:t>Get another interview/quote from one of your player commenting on one or all of your Public Policy alternatives</a:t>
            </a:r>
          </a:p>
          <a:p>
            <a:r>
              <a:rPr lang="en-US" dirty="0"/>
              <a:t>Bring in treats!!</a:t>
            </a:r>
          </a:p>
        </p:txBody>
      </p:sp>
      <p:pic>
        <p:nvPicPr>
          <p:cNvPr id="5" name="Picture 4">
            <a:extLst>
              <a:ext uri="{FF2B5EF4-FFF2-40B4-BE49-F238E27FC236}">
                <a16:creationId xmlns:a16="http://schemas.microsoft.com/office/drawing/2014/main" id="{E195758B-484A-7540-891D-0DEFCE913ECA}"/>
              </a:ext>
            </a:extLst>
          </p:cNvPr>
          <p:cNvPicPr>
            <a:picLocks noChangeAspect="1"/>
          </p:cNvPicPr>
          <p:nvPr/>
        </p:nvPicPr>
        <p:blipFill>
          <a:blip r:embed="rId2"/>
          <a:stretch>
            <a:fillRect/>
          </a:stretch>
        </p:blipFill>
        <p:spPr>
          <a:xfrm>
            <a:off x="8648596" y="4175801"/>
            <a:ext cx="3289300" cy="2463800"/>
          </a:xfrm>
          <a:prstGeom prst="rect">
            <a:avLst/>
          </a:prstGeom>
        </p:spPr>
      </p:pic>
    </p:spTree>
    <p:extLst>
      <p:ext uri="{BB962C8B-B14F-4D97-AF65-F5344CB8AC3E}">
        <p14:creationId xmlns:p14="http://schemas.microsoft.com/office/powerpoint/2010/main" val="41384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6345-3E83-9F4C-A939-D86B76E55791}"/>
              </a:ext>
            </a:extLst>
          </p:cNvPr>
          <p:cNvSpPr>
            <a:spLocks noGrp="1"/>
          </p:cNvSpPr>
          <p:nvPr>
            <p:ph type="title"/>
          </p:nvPr>
        </p:nvSpPr>
        <p:spPr/>
        <p:txBody>
          <a:bodyPr/>
          <a:lstStyle/>
          <a:p>
            <a:r>
              <a:rPr lang="en-US" dirty="0"/>
              <a:t>Google Slides</a:t>
            </a:r>
          </a:p>
        </p:txBody>
      </p:sp>
      <p:sp>
        <p:nvSpPr>
          <p:cNvPr id="3" name="Content Placeholder 2">
            <a:extLst>
              <a:ext uri="{FF2B5EF4-FFF2-40B4-BE49-F238E27FC236}">
                <a16:creationId xmlns:a16="http://schemas.microsoft.com/office/drawing/2014/main" id="{5A8898F7-2B13-344D-BA3D-C188FFBA35A1}"/>
              </a:ext>
            </a:extLst>
          </p:cNvPr>
          <p:cNvSpPr>
            <a:spLocks noGrp="1"/>
          </p:cNvSpPr>
          <p:nvPr>
            <p:ph idx="1"/>
          </p:nvPr>
        </p:nvSpPr>
        <p:spPr/>
        <p:txBody>
          <a:bodyPr/>
          <a:lstStyle/>
          <a:p>
            <a:r>
              <a:rPr lang="en-US" dirty="0"/>
              <a:t>Please create a new Google Slides Deck- Share with </a:t>
            </a:r>
            <a:r>
              <a:rPr lang="en-US" dirty="0">
                <a:hlinkClick r:id="rId2"/>
              </a:rPr>
              <a:t>lkunze@pvcsd.org</a:t>
            </a:r>
            <a:r>
              <a:rPr lang="en-US" dirty="0"/>
              <a:t> and </a:t>
            </a:r>
            <a:r>
              <a:rPr lang="en-US" dirty="0">
                <a:hlinkClick r:id="rId3"/>
              </a:rPr>
              <a:t>kgibson@pvcsd.org</a:t>
            </a:r>
            <a:endParaRPr lang="en-US" dirty="0"/>
          </a:p>
          <a:p>
            <a:r>
              <a:rPr lang="en-US" dirty="0"/>
              <a:t>Also share within your group.</a:t>
            </a:r>
          </a:p>
          <a:p>
            <a:r>
              <a:rPr lang="en-US" dirty="0"/>
              <a:t>You will get grades for completing assignments by certain due dates</a:t>
            </a:r>
          </a:p>
          <a:p>
            <a:r>
              <a:rPr lang="en-US" dirty="0"/>
              <a:t>Larger grade by the end of the quarter for presenting information to class</a:t>
            </a:r>
          </a:p>
          <a:p>
            <a:r>
              <a:rPr lang="en-US" dirty="0"/>
              <a:t>First 3 slides are due by end of class 10/21</a:t>
            </a:r>
          </a:p>
        </p:txBody>
      </p:sp>
    </p:spTree>
    <p:extLst>
      <p:ext uri="{BB962C8B-B14F-4D97-AF65-F5344CB8AC3E}">
        <p14:creationId xmlns:p14="http://schemas.microsoft.com/office/powerpoint/2010/main" val="19872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FCD2-C52F-914F-87EA-351A0C283D7C}"/>
              </a:ext>
            </a:extLst>
          </p:cNvPr>
          <p:cNvSpPr>
            <a:spLocks noGrp="1"/>
          </p:cNvSpPr>
          <p:nvPr>
            <p:ph type="title"/>
          </p:nvPr>
        </p:nvSpPr>
        <p:spPr/>
        <p:txBody>
          <a:bodyPr>
            <a:normAutofit fontScale="90000"/>
          </a:bodyPr>
          <a:lstStyle/>
          <a:p>
            <a:r>
              <a:rPr lang="en-US" dirty="0"/>
              <a:t>Slide 1</a:t>
            </a:r>
            <a:br>
              <a:rPr lang="en-US" dirty="0"/>
            </a:br>
            <a:r>
              <a:rPr lang="en-US" dirty="0"/>
              <a:t>TOPIC SLIDE</a:t>
            </a:r>
          </a:p>
        </p:txBody>
      </p:sp>
      <p:sp>
        <p:nvSpPr>
          <p:cNvPr id="3" name="Content Placeholder 2">
            <a:extLst>
              <a:ext uri="{FF2B5EF4-FFF2-40B4-BE49-F238E27FC236}">
                <a16:creationId xmlns:a16="http://schemas.microsoft.com/office/drawing/2014/main" id="{71699A33-D421-B942-98C3-62D99C11FE87}"/>
              </a:ext>
            </a:extLst>
          </p:cNvPr>
          <p:cNvSpPr>
            <a:spLocks noGrp="1"/>
          </p:cNvSpPr>
          <p:nvPr>
            <p:ph idx="1"/>
          </p:nvPr>
        </p:nvSpPr>
        <p:spPr/>
        <p:txBody>
          <a:bodyPr/>
          <a:lstStyle/>
          <a:p>
            <a:r>
              <a:rPr lang="en-US" sz="2800" dirty="0">
                <a:effectLst/>
              </a:rPr>
              <a:t>Briefly state your societal problem and which area in Putnam County it applies to (i.e. Town of Putnam Valley, Putnam County, Putnam Valley Central School District). </a:t>
            </a:r>
          </a:p>
          <a:p>
            <a:r>
              <a:rPr lang="en-US" sz="2800" dirty="0">
                <a:effectLst/>
              </a:rPr>
              <a:t>Images!</a:t>
            </a:r>
          </a:p>
          <a:p>
            <a:r>
              <a:rPr lang="en-US" sz="2800" dirty="0">
                <a:effectLst/>
              </a:rPr>
              <a:t>Your Name(s)</a:t>
            </a:r>
          </a:p>
          <a:p>
            <a:pPr marL="36900" indent="0">
              <a:buNone/>
            </a:pPr>
            <a:endParaRPr lang="en-US" dirty="0"/>
          </a:p>
        </p:txBody>
      </p:sp>
    </p:spTree>
    <p:extLst>
      <p:ext uri="{BB962C8B-B14F-4D97-AF65-F5344CB8AC3E}">
        <p14:creationId xmlns:p14="http://schemas.microsoft.com/office/powerpoint/2010/main" val="20642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8730-4A59-DE4E-840D-A04097C93D45}"/>
              </a:ext>
            </a:extLst>
          </p:cNvPr>
          <p:cNvSpPr>
            <a:spLocks noGrp="1"/>
          </p:cNvSpPr>
          <p:nvPr>
            <p:ph type="title"/>
          </p:nvPr>
        </p:nvSpPr>
        <p:spPr/>
        <p:txBody>
          <a:bodyPr>
            <a:normAutofit fontScale="90000"/>
          </a:bodyPr>
          <a:lstStyle/>
          <a:p>
            <a:r>
              <a:rPr lang="en-US" dirty="0"/>
              <a:t>Slide 2</a:t>
            </a:r>
            <a:br>
              <a:rPr lang="en-US" dirty="0"/>
            </a:br>
            <a:r>
              <a:rPr lang="en-US" dirty="0"/>
              <a:t>DESCRIPTION</a:t>
            </a:r>
          </a:p>
        </p:txBody>
      </p:sp>
      <p:sp>
        <p:nvSpPr>
          <p:cNvPr id="3" name="Content Placeholder 2">
            <a:extLst>
              <a:ext uri="{FF2B5EF4-FFF2-40B4-BE49-F238E27FC236}">
                <a16:creationId xmlns:a16="http://schemas.microsoft.com/office/drawing/2014/main" id="{CB853844-F0E2-044F-8C58-F26E53E85057}"/>
              </a:ext>
            </a:extLst>
          </p:cNvPr>
          <p:cNvSpPr>
            <a:spLocks noGrp="1"/>
          </p:cNvSpPr>
          <p:nvPr>
            <p:ph idx="1"/>
          </p:nvPr>
        </p:nvSpPr>
        <p:spPr>
          <a:xfrm>
            <a:off x="819873" y="1822450"/>
            <a:ext cx="10541605" cy="4425950"/>
          </a:xfrm>
        </p:spPr>
        <p:txBody>
          <a:bodyPr/>
          <a:lstStyle/>
          <a:p>
            <a:r>
              <a:rPr lang="en-US" sz="2800" dirty="0">
                <a:effectLst/>
              </a:rPr>
              <a:t>Restate your societal problem and which area in Putnam County it applies to (i.e. Town of Putnam Valley, Putnam County, Putnam Valley Central School District).</a:t>
            </a:r>
          </a:p>
          <a:p>
            <a:r>
              <a:rPr lang="en-US" sz="2800" dirty="0"/>
              <a:t>Briefly describe this geographical area.   Give some background information about this area.  (Statistics are great!)</a:t>
            </a:r>
          </a:p>
          <a:p>
            <a:r>
              <a:rPr lang="en-US" sz="2800" dirty="0">
                <a:effectLst/>
              </a:rPr>
              <a:t>Clearly describe the </a:t>
            </a:r>
            <a:r>
              <a:rPr lang="en-US" sz="2800" u="sng" dirty="0">
                <a:solidFill>
                  <a:srgbClr val="FF0000"/>
                </a:solidFill>
                <a:effectLst/>
              </a:rPr>
              <a:t>effects</a:t>
            </a:r>
            <a:r>
              <a:rPr lang="en-US" sz="2800" dirty="0">
                <a:effectLst/>
              </a:rPr>
              <a:t> of the problem on this area.  Discuss the most important (only one) of the six societal goals the problem threatens. </a:t>
            </a:r>
            <a:endParaRPr lang="en-US" sz="2800" dirty="0"/>
          </a:p>
          <a:p>
            <a:endParaRPr lang="en-US" dirty="0"/>
          </a:p>
        </p:txBody>
      </p:sp>
      <p:sp>
        <p:nvSpPr>
          <p:cNvPr id="4" name="TextBox 3">
            <a:extLst>
              <a:ext uri="{FF2B5EF4-FFF2-40B4-BE49-F238E27FC236}">
                <a16:creationId xmlns:a16="http://schemas.microsoft.com/office/drawing/2014/main" id="{E9B501C8-F693-604B-9F8C-1C4FD07C4E4A}"/>
              </a:ext>
            </a:extLst>
          </p:cNvPr>
          <p:cNvSpPr txBox="1"/>
          <p:nvPr/>
        </p:nvSpPr>
        <p:spPr>
          <a:xfrm>
            <a:off x="2845824" y="6036270"/>
            <a:ext cx="7720576" cy="369332"/>
          </a:xfrm>
          <a:prstGeom prst="rect">
            <a:avLst/>
          </a:prstGeom>
          <a:noFill/>
        </p:spPr>
        <p:txBody>
          <a:bodyPr wrap="square" rtlCol="0">
            <a:spAutoFit/>
          </a:bodyPr>
          <a:lstStyle/>
          <a:p>
            <a:pPr lvl="0"/>
            <a:r>
              <a:rPr lang="en-US" dirty="0"/>
              <a:t>Provide full citations of your sources on a Works Cited page.  MLA</a:t>
            </a:r>
          </a:p>
        </p:txBody>
      </p:sp>
    </p:spTree>
    <p:extLst>
      <p:ext uri="{BB962C8B-B14F-4D97-AF65-F5344CB8AC3E}">
        <p14:creationId xmlns:p14="http://schemas.microsoft.com/office/powerpoint/2010/main" val="305297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7C4B-1104-9348-929B-7054B05DA95A}"/>
              </a:ext>
            </a:extLst>
          </p:cNvPr>
          <p:cNvSpPr>
            <a:spLocks noGrp="1"/>
          </p:cNvSpPr>
          <p:nvPr>
            <p:ph type="title"/>
          </p:nvPr>
        </p:nvSpPr>
        <p:spPr/>
        <p:txBody>
          <a:bodyPr>
            <a:normAutofit fontScale="90000"/>
          </a:bodyPr>
          <a:lstStyle/>
          <a:p>
            <a:r>
              <a:rPr lang="en-US" dirty="0"/>
              <a:t>Slide 3</a:t>
            </a:r>
            <a:br>
              <a:rPr lang="en-US" dirty="0"/>
            </a:br>
            <a:r>
              <a:rPr lang="en-US" dirty="0"/>
              <a:t>EVIDENCE</a:t>
            </a:r>
          </a:p>
        </p:txBody>
      </p:sp>
      <p:sp>
        <p:nvSpPr>
          <p:cNvPr id="3" name="Content Placeholder 2">
            <a:extLst>
              <a:ext uri="{FF2B5EF4-FFF2-40B4-BE49-F238E27FC236}">
                <a16:creationId xmlns:a16="http://schemas.microsoft.com/office/drawing/2014/main" id="{E8784871-FB7F-2E4C-B26E-8FE7DD42D9DA}"/>
              </a:ext>
            </a:extLst>
          </p:cNvPr>
          <p:cNvSpPr>
            <a:spLocks noGrp="1"/>
          </p:cNvSpPr>
          <p:nvPr>
            <p:ph idx="1"/>
          </p:nvPr>
        </p:nvSpPr>
        <p:spPr>
          <a:xfrm>
            <a:off x="913795" y="2076450"/>
            <a:ext cx="9995505" cy="3803650"/>
          </a:xfrm>
        </p:spPr>
        <p:txBody>
          <a:bodyPr/>
          <a:lstStyle/>
          <a:p>
            <a:r>
              <a:rPr lang="en-US" sz="2800" dirty="0"/>
              <a:t>Provide 2-3 pieces of </a:t>
            </a:r>
            <a:r>
              <a:rPr lang="en-US" sz="2800" u="sng" dirty="0">
                <a:solidFill>
                  <a:srgbClr val="FF0000"/>
                </a:solidFill>
              </a:rPr>
              <a:t>evidence</a:t>
            </a:r>
          </a:p>
          <a:p>
            <a:r>
              <a:rPr lang="en-US" sz="2800" dirty="0">
                <a:effectLst/>
              </a:rPr>
              <a:t>At least one of the three pieces of evidence must be based on a quote from a player, stakeholder or expert you have contacted or a source suggested or published by that player.   Provide a brief video of this players quote!</a:t>
            </a:r>
          </a:p>
          <a:p>
            <a:r>
              <a:rPr lang="en-US" sz="2800" dirty="0">
                <a:effectLst/>
              </a:rPr>
              <a:t>At least one piece of evidence should be based on Statistical Data!</a:t>
            </a:r>
          </a:p>
          <a:p>
            <a:endParaRPr lang="en-US" dirty="0">
              <a:effectLst/>
            </a:endParaRPr>
          </a:p>
          <a:p>
            <a:pPr marL="36900" indent="0">
              <a:buNone/>
            </a:pPr>
            <a:endParaRPr lang="en-US" dirty="0"/>
          </a:p>
        </p:txBody>
      </p:sp>
      <p:sp>
        <p:nvSpPr>
          <p:cNvPr id="4" name="TextBox 3">
            <a:extLst>
              <a:ext uri="{FF2B5EF4-FFF2-40B4-BE49-F238E27FC236}">
                <a16:creationId xmlns:a16="http://schemas.microsoft.com/office/drawing/2014/main" id="{0A1BC93F-E786-0E4F-8825-790F1CE1120B}"/>
              </a:ext>
            </a:extLst>
          </p:cNvPr>
          <p:cNvSpPr txBox="1"/>
          <p:nvPr/>
        </p:nvSpPr>
        <p:spPr>
          <a:xfrm>
            <a:off x="3175000" y="6089650"/>
            <a:ext cx="6591300" cy="369332"/>
          </a:xfrm>
          <a:prstGeom prst="rect">
            <a:avLst/>
          </a:prstGeom>
          <a:noFill/>
        </p:spPr>
        <p:txBody>
          <a:bodyPr wrap="square" rtlCol="0">
            <a:spAutoFit/>
          </a:bodyPr>
          <a:lstStyle/>
          <a:p>
            <a:pPr lvl="0"/>
            <a:r>
              <a:rPr lang="en-US" dirty="0"/>
              <a:t>Provide full citations of your sources on a Works Cited page.  MLA</a:t>
            </a:r>
          </a:p>
        </p:txBody>
      </p:sp>
    </p:spTree>
    <p:extLst>
      <p:ext uri="{BB962C8B-B14F-4D97-AF65-F5344CB8AC3E}">
        <p14:creationId xmlns:p14="http://schemas.microsoft.com/office/powerpoint/2010/main" val="289294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5204-7780-6141-87CA-24C63546DE63}"/>
              </a:ext>
            </a:extLst>
          </p:cNvPr>
          <p:cNvSpPr>
            <a:spLocks noGrp="1"/>
          </p:cNvSpPr>
          <p:nvPr>
            <p:ph type="title"/>
          </p:nvPr>
        </p:nvSpPr>
        <p:spPr>
          <a:xfrm>
            <a:off x="913794" y="0"/>
            <a:ext cx="10353762" cy="1257300"/>
          </a:xfrm>
        </p:spPr>
        <p:txBody>
          <a:bodyPr>
            <a:normAutofit fontScale="90000"/>
          </a:bodyPr>
          <a:lstStyle/>
          <a:p>
            <a:r>
              <a:rPr lang="en-US" dirty="0"/>
              <a:t>Slide 4</a:t>
            </a:r>
            <a:br>
              <a:rPr lang="en-US" dirty="0"/>
            </a:br>
            <a:r>
              <a:rPr lang="en-US" dirty="0"/>
              <a:t>EVIDENCE 2 - Polling</a:t>
            </a:r>
          </a:p>
        </p:txBody>
      </p:sp>
      <p:sp>
        <p:nvSpPr>
          <p:cNvPr id="3" name="Content Placeholder 2">
            <a:extLst>
              <a:ext uri="{FF2B5EF4-FFF2-40B4-BE49-F238E27FC236}">
                <a16:creationId xmlns:a16="http://schemas.microsoft.com/office/drawing/2014/main" id="{6A2664FF-8990-634F-9341-4F4C99AA7892}"/>
              </a:ext>
            </a:extLst>
          </p:cNvPr>
          <p:cNvSpPr>
            <a:spLocks noGrp="1"/>
          </p:cNvSpPr>
          <p:nvPr>
            <p:ph idx="1"/>
          </p:nvPr>
        </p:nvSpPr>
        <p:spPr>
          <a:xfrm>
            <a:off x="0" y="1072662"/>
            <a:ext cx="11658599" cy="5785338"/>
          </a:xfrm>
        </p:spPr>
        <p:txBody>
          <a:bodyPr>
            <a:normAutofit fontScale="85000" lnSpcReduction="20000"/>
          </a:bodyPr>
          <a:lstStyle/>
          <a:p>
            <a:pPr marL="36900" indent="0">
              <a:buNone/>
            </a:pPr>
            <a:r>
              <a:rPr lang="en-US" sz="3000" dirty="0"/>
              <a:t>Add some polling data!</a:t>
            </a:r>
          </a:p>
          <a:p>
            <a:pPr marL="36900" indent="0">
              <a:buNone/>
            </a:pPr>
            <a:endParaRPr lang="en-US" sz="3000" dirty="0"/>
          </a:p>
          <a:p>
            <a:pPr marL="36900" indent="0">
              <a:buNone/>
            </a:pPr>
            <a:r>
              <a:rPr lang="en-US" sz="3000" dirty="0" err="1"/>
              <a:t>Mrs</a:t>
            </a:r>
            <a:r>
              <a:rPr lang="en-US" sz="3000" dirty="0"/>
              <a:t> </a:t>
            </a:r>
            <a:r>
              <a:rPr lang="en-US" sz="3000" dirty="0" err="1"/>
              <a:t>DeMaine</a:t>
            </a:r>
            <a:r>
              <a:rPr lang="en-US" sz="3000" dirty="0"/>
              <a:t> will show us the easiest way to get more evidence for your local problem!</a:t>
            </a:r>
          </a:p>
          <a:p>
            <a:pPr marL="36900" indent="0">
              <a:buNone/>
            </a:pPr>
            <a:r>
              <a:rPr lang="en-US" sz="3000" dirty="0"/>
              <a:t>  What do local people think about this problem?</a:t>
            </a:r>
          </a:p>
          <a:p>
            <a:pPr marL="36900" indent="0">
              <a:buNone/>
            </a:pPr>
            <a:endParaRPr lang="en-US" sz="3000" dirty="0"/>
          </a:p>
          <a:p>
            <a:pPr marL="36900" indent="0">
              <a:buNone/>
            </a:pPr>
            <a:r>
              <a:rPr lang="en-US" sz="3000" dirty="0"/>
              <a:t>2-3 questions- </a:t>
            </a:r>
          </a:p>
          <a:p>
            <a:pPr marL="36900" indent="0">
              <a:buNone/>
            </a:pPr>
            <a:r>
              <a:rPr lang="en-US" sz="3000" dirty="0"/>
              <a:t>Try to include a question asking for their demographics.  (Age, Gender)</a:t>
            </a:r>
          </a:p>
          <a:p>
            <a:pPr marL="36900" indent="0">
              <a:buNone/>
            </a:pPr>
            <a:r>
              <a:rPr lang="en-US" sz="3000" dirty="0"/>
              <a:t>Try to ask about the problem- and possibly how strongly they feel this is a problem!</a:t>
            </a:r>
          </a:p>
          <a:p>
            <a:pPr marL="36900" indent="0">
              <a:buNone/>
            </a:pPr>
            <a:endParaRPr lang="en-US" sz="3000" dirty="0"/>
          </a:p>
          <a:p>
            <a:pPr marL="36900" indent="0">
              <a:buNone/>
            </a:pPr>
            <a:r>
              <a:rPr lang="en-US" sz="3000" dirty="0"/>
              <a:t>Poll people out of class and include a poll for our class to take!</a:t>
            </a:r>
          </a:p>
          <a:p>
            <a:pPr marL="36900" indent="0">
              <a:buNone/>
            </a:pPr>
            <a:r>
              <a:rPr lang="en-US" dirty="0"/>
              <a:t> </a:t>
            </a:r>
          </a:p>
        </p:txBody>
      </p:sp>
    </p:spTree>
    <p:extLst>
      <p:ext uri="{BB962C8B-B14F-4D97-AF65-F5344CB8AC3E}">
        <p14:creationId xmlns:p14="http://schemas.microsoft.com/office/powerpoint/2010/main" val="406235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AA98-6F66-944C-8BC5-9E5B91F02D7D}"/>
              </a:ext>
            </a:extLst>
          </p:cNvPr>
          <p:cNvSpPr>
            <a:spLocks noGrp="1"/>
          </p:cNvSpPr>
          <p:nvPr>
            <p:ph type="title"/>
          </p:nvPr>
        </p:nvSpPr>
        <p:spPr/>
        <p:txBody>
          <a:bodyPr/>
          <a:lstStyle/>
          <a:p>
            <a:r>
              <a:rPr lang="en-US" dirty="0"/>
              <a:t>Unique Opportunity</a:t>
            </a:r>
          </a:p>
        </p:txBody>
      </p:sp>
      <p:sp>
        <p:nvSpPr>
          <p:cNvPr id="3" name="Content Placeholder 2">
            <a:extLst>
              <a:ext uri="{FF2B5EF4-FFF2-40B4-BE49-F238E27FC236}">
                <a16:creationId xmlns:a16="http://schemas.microsoft.com/office/drawing/2014/main" id="{570AF3CC-D39F-D744-85D9-50654FB9D9DA}"/>
              </a:ext>
            </a:extLst>
          </p:cNvPr>
          <p:cNvSpPr>
            <a:spLocks noGrp="1"/>
          </p:cNvSpPr>
          <p:nvPr>
            <p:ph idx="1"/>
          </p:nvPr>
        </p:nvSpPr>
        <p:spPr/>
        <p:txBody>
          <a:bodyPr/>
          <a:lstStyle/>
          <a:p>
            <a:pPr marL="36900" indent="0">
              <a:buNone/>
            </a:pPr>
            <a:r>
              <a:rPr lang="en-US" sz="3200" dirty="0"/>
              <a:t>Enhance your presentation!!!</a:t>
            </a:r>
          </a:p>
          <a:p>
            <a:r>
              <a:rPr lang="en-US" sz="3200" dirty="0"/>
              <a:t>Incorporate something from the visit to the Putnam Valley Town Hall!</a:t>
            </a:r>
          </a:p>
          <a:p>
            <a:pPr marL="36900" indent="0">
              <a:buNone/>
            </a:pPr>
            <a:endParaRPr lang="en-US" dirty="0"/>
          </a:p>
        </p:txBody>
      </p:sp>
    </p:spTree>
    <p:extLst>
      <p:ext uri="{BB962C8B-B14F-4D97-AF65-F5344CB8AC3E}">
        <p14:creationId xmlns:p14="http://schemas.microsoft.com/office/powerpoint/2010/main" val="40177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8B21-0281-914B-BD90-B3C17C99854C}"/>
              </a:ext>
            </a:extLst>
          </p:cNvPr>
          <p:cNvSpPr>
            <a:spLocks noGrp="1"/>
          </p:cNvSpPr>
          <p:nvPr>
            <p:ph type="title"/>
          </p:nvPr>
        </p:nvSpPr>
        <p:spPr>
          <a:xfrm>
            <a:off x="913795" y="222738"/>
            <a:ext cx="10353762" cy="1257300"/>
          </a:xfrm>
        </p:spPr>
        <p:txBody>
          <a:bodyPr>
            <a:normAutofit fontScale="90000"/>
          </a:bodyPr>
          <a:lstStyle/>
          <a:p>
            <a:r>
              <a:rPr lang="en-US" dirty="0"/>
              <a:t>Slide 5</a:t>
            </a:r>
            <a:br>
              <a:rPr lang="en-US" dirty="0"/>
            </a:br>
            <a:r>
              <a:rPr lang="en-US" dirty="0"/>
              <a:t>Describing the Current Policy</a:t>
            </a:r>
          </a:p>
        </p:txBody>
      </p:sp>
      <p:sp>
        <p:nvSpPr>
          <p:cNvPr id="3" name="Content Placeholder 2">
            <a:extLst>
              <a:ext uri="{FF2B5EF4-FFF2-40B4-BE49-F238E27FC236}">
                <a16:creationId xmlns:a16="http://schemas.microsoft.com/office/drawing/2014/main" id="{085D8214-7AFE-C54E-A654-A07358D09619}"/>
              </a:ext>
            </a:extLst>
          </p:cNvPr>
          <p:cNvSpPr>
            <a:spLocks noGrp="1"/>
          </p:cNvSpPr>
          <p:nvPr>
            <p:ph idx="1"/>
          </p:nvPr>
        </p:nvSpPr>
        <p:spPr>
          <a:xfrm>
            <a:off x="351692" y="1480038"/>
            <a:ext cx="11306907" cy="5377962"/>
          </a:xfrm>
        </p:spPr>
        <p:txBody>
          <a:bodyPr>
            <a:normAutofit fontScale="92500" lnSpcReduction="20000"/>
          </a:bodyPr>
          <a:lstStyle/>
          <a:p>
            <a:pPr lvl="0"/>
            <a:r>
              <a:rPr lang="en-US" sz="2600" dirty="0">
                <a:effectLst/>
              </a:rPr>
              <a:t>A.   Describe one current policy now in effect in Putnam County to remedy the problem you described on previous slides.   The policy can originate at a local, state or national level but must be operating in the county.</a:t>
            </a:r>
          </a:p>
          <a:p>
            <a:pPr marL="36900" lvl="0" indent="0">
              <a:buNone/>
            </a:pPr>
            <a:r>
              <a:rPr lang="en-US" sz="2600" dirty="0">
                <a:effectLst/>
              </a:rPr>
              <a:t> </a:t>
            </a:r>
          </a:p>
          <a:p>
            <a:pPr lvl="0"/>
            <a:r>
              <a:rPr lang="en-US" sz="2600" dirty="0">
                <a:effectLst/>
              </a:rPr>
              <a:t>B.   Identify the legislative body that is the original source of this policy.  State the geographic location over which the legislature has the authority to act.</a:t>
            </a:r>
          </a:p>
          <a:p>
            <a:pPr marL="36900" lvl="0" indent="0">
              <a:buNone/>
            </a:pPr>
            <a:r>
              <a:rPr lang="en-US" sz="2600" dirty="0">
                <a:effectLst/>
              </a:rPr>
              <a:t> </a:t>
            </a:r>
          </a:p>
          <a:p>
            <a:pPr lvl="0"/>
            <a:r>
              <a:rPr lang="en-US" sz="2600" dirty="0">
                <a:effectLst/>
              </a:rPr>
              <a:t>C.   Identify the administrative unit primarily responsible for implementing the policy.  State the geographic level over which the agency has the authority to act. </a:t>
            </a:r>
          </a:p>
          <a:p>
            <a:pPr marL="36900" lvl="0" indent="0">
              <a:buNone/>
            </a:pPr>
            <a:r>
              <a:rPr lang="en-US" sz="2600" dirty="0">
                <a:effectLst/>
              </a:rPr>
              <a:t> </a:t>
            </a:r>
          </a:p>
          <a:p>
            <a:pPr lvl="0"/>
            <a:r>
              <a:rPr lang="en-US" sz="2600" dirty="0">
                <a:effectLst/>
              </a:rPr>
              <a:t>***D.   Describe how a court at any level (local, state, federal) could be involved in the application of the policy.</a:t>
            </a:r>
          </a:p>
          <a:p>
            <a:endParaRPr lang="en-US" dirty="0"/>
          </a:p>
        </p:txBody>
      </p:sp>
    </p:spTree>
    <p:extLst>
      <p:ext uri="{BB962C8B-B14F-4D97-AF65-F5344CB8AC3E}">
        <p14:creationId xmlns:p14="http://schemas.microsoft.com/office/powerpoint/2010/main" val="3885455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9776-4850-7E43-B299-BBCD9E554D79}"/>
              </a:ext>
            </a:extLst>
          </p:cNvPr>
          <p:cNvSpPr>
            <a:spLocks noGrp="1"/>
          </p:cNvSpPr>
          <p:nvPr>
            <p:ph type="title"/>
          </p:nvPr>
        </p:nvSpPr>
        <p:spPr/>
        <p:txBody>
          <a:bodyPr>
            <a:normAutofit fontScale="90000"/>
          </a:bodyPr>
          <a:lstStyle/>
          <a:p>
            <a:r>
              <a:rPr lang="en-US" dirty="0"/>
              <a:t>Slide 6</a:t>
            </a:r>
            <a:br>
              <a:rPr lang="en-US" dirty="0"/>
            </a:br>
            <a:r>
              <a:rPr lang="en-US" dirty="0">
                <a:effectLst/>
              </a:rPr>
              <a:t>Examining the News Media's Discussion of Societal Problems </a:t>
            </a:r>
            <a:endParaRPr lang="en-US" dirty="0"/>
          </a:p>
        </p:txBody>
      </p:sp>
      <p:sp>
        <p:nvSpPr>
          <p:cNvPr id="3" name="Content Placeholder 2">
            <a:extLst>
              <a:ext uri="{FF2B5EF4-FFF2-40B4-BE49-F238E27FC236}">
                <a16:creationId xmlns:a16="http://schemas.microsoft.com/office/drawing/2014/main" id="{057129AF-5B8F-684E-8BAF-31B142F06FF0}"/>
              </a:ext>
            </a:extLst>
          </p:cNvPr>
          <p:cNvSpPr>
            <a:spLocks noGrp="1"/>
          </p:cNvSpPr>
          <p:nvPr>
            <p:ph idx="1"/>
          </p:nvPr>
        </p:nvSpPr>
        <p:spPr/>
        <p:txBody>
          <a:bodyPr>
            <a:normAutofit lnSpcReduction="10000"/>
          </a:bodyPr>
          <a:lstStyle/>
          <a:p>
            <a:pPr marL="36900" indent="0">
              <a:buNone/>
            </a:pPr>
            <a:r>
              <a:rPr lang="en-US" sz="3600" dirty="0">
                <a:effectLst/>
              </a:rPr>
              <a:t>-Select a recent article from the news that discusses a societal problem. Describe how well the author presents the "societal problem," "evidence of the problem," and "causes of the problem.”</a:t>
            </a:r>
          </a:p>
          <a:p>
            <a:pPr marL="36900" indent="0">
              <a:buNone/>
            </a:pPr>
            <a:r>
              <a:rPr lang="en-US" sz="3600" dirty="0">
                <a:effectLst/>
              </a:rPr>
              <a:t>-Create another QR Code to have students look at it while you present it.</a:t>
            </a:r>
          </a:p>
        </p:txBody>
      </p:sp>
    </p:spTree>
    <p:extLst>
      <p:ext uri="{BB962C8B-B14F-4D97-AF65-F5344CB8AC3E}">
        <p14:creationId xmlns:p14="http://schemas.microsoft.com/office/powerpoint/2010/main" val="1413488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3841"/>
      </a:dk2>
      <a:lt2>
        <a:srgbClr val="E8E7E2"/>
      </a:lt2>
      <a:accent1>
        <a:srgbClr val="87A8BE"/>
      </a:accent1>
      <a:accent2>
        <a:srgbClr val="7F89BA"/>
      </a:accent2>
      <a:accent3>
        <a:srgbClr val="A296C6"/>
      </a:accent3>
      <a:accent4>
        <a:srgbClr val="BA8E7F"/>
      </a:accent4>
      <a:accent5>
        <a:srgbClr val="B2A281"/>
      </a:accent5>
      <a:accent6>
        <a:srgbClr val="A3A872"/>
      </a:accent6>
      <a:hlink>
        <a:srgbClr val="8D8355"/>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1718</TotalTime>
  <Words>680</Words>
  <Application>Microsoft Macintosh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Bodoni MT</vt:lpstr>
      <vt:lpstr>Goudy Old Style</vt:lpstr>
      <vt:lpstr>Wingdings 2</vt:lpstr>
      <vt:lpstr>SlateVTI</vt:lpstr>
      <vt:lpstr>Local Societal Problem</vt:lpstr>
      <vt:lpstr>Google Slides</vt:lpstr>
      <vt:lpstr>Slide 1 TOPIC SLIDE</vt:lpstr>
      <vt:lpstr>Slide 2 DESCRIPTION</vt:lpstr>
      <vt:lpstr>Slide 3 EVIDENCE</vt:lpstr>
      <vt:lpstr>Slide 4 EVIDENCE 2 - Polling</vt:lpstr>
      <vt:lpstr>Unique Opportunity</vt:lpstr>
      <vt:lpstr>Slide 5 Describing the Current Policy</vt:lpstr>
      <vt:lpstr>Slide 6 Examining the News Media's Discussion of Societal Problems </vt:lpstr>
      <vt:lpstr>Slide 7 Describing the Role of Business and Non‑Profit Organizations </vt:lpstr>
      <vt:lpstr>Slide 8 Developing Public Policy Alternatives</vt:lpstr>
      <vt:lpstr>Bonus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Societal Problem</dc:title>
  <dc:creator>Lawrence Kunze</dc:creator>
  <cp:lastModifiedBy>Lawrence Kunze</cp:lastModifiedBy>
  <cp:revision>27</cp:revision>
  <dcterms:created xsi:type="dcterms:W3CDTF">2019-10-16T18:16:04Z</dcterms:created>
  <dcterms:modified xsi:type="dcterms:W3CDTF">2019-10-29T16:38:12Z</dcterms:modified>
</cp:coreProperties>
</file>