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57" r:id="rId4"/>
    <p:sldId id="258" r:id="rId5"/>
    <p:sldId id="263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3"/>
  </p:normalViewPr>
  <p:slideViewPr>
    <p:cSldViewPr snapToGrid="0" snapToObjects="1">
      <p:cViewPr varScale="1">
        <p:scale>
          <a:sx n="116" d="100"/>
          <a:sy n="116" d="100"/>
        </p:scale>
        <p:origin x="3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B9A3D-59B6-E442-8D35-8C7D5F5DADC8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0EF91-C6F8-D240-B505-193F96A7B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EA45-965E-0047-88DE-937275F4A187}" type="slidenum">
              <a:rPr lang="en-US"/>
              <a:pPr/>
              <a:t>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EA45-965E-0047-88DE-937275F4A187}" type="slidenum">
              <a:rPr lang="en-US"/>
              <a:pPr/>
              <a:t>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50D1D-5D7C-3D49-9AE3-609AFB7CA05C}" type="slidenum">
              <a:rPr lang="en-US"/>
              <a:pPr/>
              <a:t>4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50D1D-5D7C-3D49-9AE3-609AFB7CA05C}" type="slidenum">
              <a:rPr lang="en-US"/>
              <a:pPr/>
              <a:t>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E59A-38BC-A248-9A0E-8ED775C78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FA4E-0E32-474F-BEB1-58C1AD00AB0E}" type="datetimeFigureOut">
              <a:rPr lang="en-US" smtClean="0"/>
              <a:pPr/>
              <a:t>5/25/20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29580-D601-894B-AFF2-BE42E38307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Leadership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en-US" sz="2800" i="1" dirty="0"/>
              <a:t>Today’s Objectives:</a:t>
            </a:r>
          </a:p>
          <a:p>
            <a:pPr eaLnBrk="1" hangingPunct="1"/>
            <a:r>
              <a:rPr lang="en-US" sz="2800" i="1" dirty="0"/>
              <a:t>Machiavelli- Renaissance Writer</a:t>
            </a:r>
          </a:p>
          <a:p>
            <a:pPr eaLnBrk="1" hangingPunct="1"/>
            <a:r>
              <a:rPr lang="en-US" sz="2800" i="1" dirty="0"/>
              <a:t>Writes about Leadership:</a:t>
            </a:r>
          </a:p>
          <a:p>
            <a:pPr marL="0" indent="0" eaLnBrk="1" hangingPunct="1">
              <a:buNone/>
            </a:pPr>
            <a:r>
              <a:rPr lang="en-US" sz="2800" i="1" dirty="0"/>
              <a:t>-“the end justifies the means”</a:t>
            </a:r>
          </a:p>
          <a:p>
            <a:pPr eaLnBrk="1" hangingPunct="1">
              <a:buNone/>
            </a:pPr>
            <a:r>
              <a:rPr lang="en-US" sz="2800" i="1" dirty="0"/>
              <a:t>-“It is better to be feared than loved, if one cannot be both”</a:t>
            </a:r>
          </a:p>
        </p:txBody>
      </p:sp>
      <p:pic>
        <p:nvPicPr>
          <p:cNvPr id="77828" name="Picture 5" descr="5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65688" y="1600200"/>
            <a:ext cx="3602037" cy="4525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#46: </a:t>
            </a:r>
            <a:r>
              <a:rPr lang="en-US" dirty="0" err="1"/>
              <a:t>Niccolo</a:t>
            </a:r>
            <a:r>
              <a:rPr lang="en-US" dirty="0"/>
              <a:t> Machiavelli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Watch Machiavelli- #46 on the AE Biography of the Millennium- posted on my site!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933" y="1139400"/>
            <a:ext cx="3383223" cy="54475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Niccolo Machiavelli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092" y="1600200"/>
            <a:ext cx="4408488" cy="4525963"/>
          </a:xfrm>
        </p:spPr>
        <p:txBody>
          <a:bodyPr/>
          <a:lstStyle/>
          <a:p>
            <a:pPr eaLnBrk="1" hangingPunct="1"/>
            <a:r>
              <a:rPr lang="en-US" sz="2800" dirty="0"/>
              <a:t>In 1513 Wrote </a:t>
            </a:r>
            <a:r>
              <a:rPr lang="en-US" sz="2800" i="1" u="sng" dirty="0"/>
              <a:t>The Prince</a:t>
            </a:r>
          </a:p>
          <a:p>
            <a:pPr eaLnBrk="1" hangingPunct="1">
              <a:buNone/>
            </a:pPr>
            <a:r>
              <a:rPr lang="en-US" sz="2800" i="1" dirty="0"/>
              <a:t>Unlike earlier political writers such as Plato, Machiavelli did not discuss leadership in terms of high ideals.</a:t>
            </a:r>
          </a:p>
          <a:p>
            <a:pPr eaLnBrk="1" hangingPunct="1">
              <a:buNone/>
            </a:pPr>
            <a:endParaRPr lang="en-US" sz="2800" i="1" dirty="0"/>
          </a:p>
          <a:p>
            <a:pPr eaLnBrk="1" hangingPunct="1">
              <a:buNone/>
            </a:pPr>
            <a:r>
              <a:rPr lang="en-US" sz="2800" i="1" dirty="0"/>
              <a:t>Instead he claims:</a:t>
            </a:r>
          </a:p>
          <a:p>
            <a:pPr eaLnBrk="1" hangingPunct="1">
              <a:buNone/>
            </a:pPr>
            <a:r>
              <a:rPr lang="en-US" sz="2800" i="1" dirty="0">
                <a:solidFill>
                  <a:srgbClr val="FF0000"/>
                </a:solidFill>
              </a:rPr>
              <a:t>“the end justifies the means” </a:t>
            </a:r>
          </a:p>
          <a:p>
            <a:pPr eaLnBrk="1" hangingPunct="1">
              <a:buNone/>
            </a:pPr>
            <a:endParaRPr lang="en-US" sz="2800" i="1" dirty="0"/>
          </a:p>
          <a:p>
            <a:pPr eaLnBrk="1" hangingPunct="1">
              <a:buNone/>
            </a:pPr>
            <a:endParaRPr lang="en-US" sz="2800" i="1" dirty="0"/>
          </a:p>
          <a:p>
            <a:pPr eaLnBrk="1" hangingPunct="1">
              <a:buNone/>
            </a:pPr>
            <a:endParaRPr lang="en-US" sz="2800" i="1" dirty="0"/>
          </a:p>
        </p:txBody>
      </p:sp>
      <p:pic>
        <p:nvPicPr>
          <p:cNvPr id="77828" name="Picture 5" descr="56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65688" y="1600200"/>
            <a:ext cx="3602037" cy="4525963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The Prince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506" y="1027323"/>
            <a:ext cx="4038600" cy="4525963"/>
          </a:xfrm>
        </p:spPr>
        <p:txBody>
          <a:bodyPr/>
          <a:lstStyle/>
          <a:p>
            <a:pPr eaLnBrk="1" hangingPunct="1"/>
            <a:r>
              <a:rPr lang="en-US" sz="2800" dirty="0"/>
              <a:t>A guide on how to </a:t>
            </a:r>
            <a:r>
              <a:rPr lang="en-US" sz="2800" u="sng" dirty="0"/>
              <a:t>gain</a:t>
            </a:r>
            <a:r>
              <a:rPr lang="en-US" sz="2800" dirty="0"/>
              <a:t> and </a:t>
            </a:r>
            <a:r>
              <a:rPr lang="en-US" sz="2800" u="sng" dirty="0"/>
              <a:t>maintain</a:t>
            </a:r>
            <a:r>
              <a:rPr lang="en-US" sz="2800" dirty="0"/>
              <a:t> power</a:t>
            </a:r>
          </a:p>
          <a:p>
            <a:pPr eaLnBrk="1" hangingPunct="1"/>
            <a:r>
              <a:rPr lang="en-US" sz="2800" dirty="0"/>
              <a:t>“the end justifies the means”</a:t>
            </a:r>
          </a:p>
          <a:p>
            <a:pPr eaLnBrk="1" hangingPunct="1"/>
            <a:r>
              <a:rPr lang="en-US" sz="2800" dirty="0"/>
              <a:t>Should rulers do whatever is necessary to stay in power?</a:t>
            </a:r>
          </a:p>
          <a:p>
            <a:pPr eaLnBrk="1" hangingPunct="1"/>
            <a:endParaRPr lang="en-US" sz="2800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3C2B407A-4CBF-BD40-8999-2D8255E9B8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05574" y="4362680"/>
            <a:ext cx="8645664" cy="241269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Prince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A guide on how to </a:t>
            </a:r>
            <a:r>
              <a:rPr lang="en-US" sz="2800" u="sng" dirty="0"/>
              <a:t>gain</a:t>
            </a:r>
            <a:r>
              <a:rPr lang="en-US" sz="2800" dirty="0"/>
              <a:t> and </a:t>
            </a:r>
            <a:r>
              <a:rPr lang="en-US" sz="2800" u="sng" dirty="0"/>
              <a:t>maintain</a:t>
            </a:r>
            <a:r>
              <a:rPr lang="en-US" sz="2800" dirty="0"/>
              <a:t> power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“the end justifies the means”</a:t>
            </a:r>
          </a:p>
          <a:p>
            <a:pPr eaLnBrk="1" hangingPunct="1"/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Was Lincoln really “Honest Abe?”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Quite a bit of evidence has come out that he used Machiavellian tactics to get the 13</a:t>
            </a:r>
            <a:r>
              <a:rPr lang="en-US" baseline="30000" dirty="0"/>
              <a:t>th</a:t>
            </a:r>
            <a:r>
              <a:rPr lang="en-US" dirty="0"/>
              <a:t> Amendment passed and to win the Civil War.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might argue that in this case, the end justifies the means- Slavery needed to be outlawed and the war needed to be over!  If Lincoln needed to ”bend the rules” a bit it is okay as it was necessary for the greater good!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897" y="4226653"/>
            <a:ext cx="1487742" cy="195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87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“Machiavellian” has come to mean deceit in politics!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Critics attack as cynical-some even inspired by the devil!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Throughout The Prince Machiavelli urges rulers to maintain power by </a:t>
            </a:r>
            <a:r>
              <a:rPr lang="en-US"/>
              <a:t>any means necessary!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Leads to debate over:</a:t>
            </a:r>
          </a:p>
          <a:p>
            <a:pPr>
              <a:buNone/>
            </a:pPr>
            <a:r>
              <a:rPr lang="en-US" dirty="0"/>
              <a:t>-Ethics vs. Success</a:t>
            </a:r>
          </a:p>
          <a:p>
            <a:pPr>
              <a:buNone/>
            </a:pPr>
            <a:r>
              <a:rPr lang="en-US" dirty="0"/>
              <a:t>-Use of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275</Words>
  <Application>Microsoft Macintosh PowerPoint</Application>
  <PresentationFormat>On-screen Show (4:3)</PresentationFormat>
  <Paragraphs>39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Leadership</vt:lpstr>
      <vt:lpstr>#46: Niccolo Machiavelli </vt:lpstr>
      <vt:lpstr>Niccolo Machiavelli</vt:lpstr>
      <vt:lpstr>The Prince</vt:lpstr>
      <vt:lpstr>The Prince</vt:lpstr>
      <vt:lpstr>“Machiavellian” has come to mean deceit in politics! </vt:lpstr>
    </vt:vector>
  </TitlesOfParts>
  <Company>PVCSD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Niccolo Machiavelli</dc:title>
  <dc:creator>Larry Kunze</dc:creator>
  <cp:lastModifiedBy>Lawrence Kunze</cp:lastModifiedBy>
  <cp:revision>16</cp:revision>
  <dcterms:created xsi:type="dcterms:W3CDTF">2017-05-17T01:39:52Z</dcterms:created>
  <dcterms:modified xsi:type="dcterms:W3CDTF">2020-05-26T03:08:07Z</dcterms:modified>
</cp:coreProperties>
</file>